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3" r:id="rId5"/>
    <p:sldId id="257" r:id="rId6"/>
    <p:sldId id="261" r:id="rId7"/>
    <p:sldId id="262" r:id="rId8"/>
    <p:sldId id="258" r:id="rId9"/>
    <p:sldId id="264" r:id="rId10"/>
    <p:sldId id="265" r:id="rId11"/>
    <p:sldId id="266" r:id="rId12"/>
    <p:sldId id="267" r:id="rId13"/>
    <p:sldId id="270" r:id="rId14"/>
    <p:sldId id="271" r:id="rId15"/>
    <p:sldId id="268"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60"/>
  </p:normalViewPr>
  <p:slideViewPr>
    <p:cSldViewPr>
      <p:cViewPr varScale="1">
        <p:scale>
          <a:sx n="65" d="100"/>
          <a:sy n="65" d="100"/>
        </p:scale>
        <p:origin x="-3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1C1E8-65C9-492F-89DE-7284914B893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46A3AC1-E200-43C2-A887-6D936D049CA2}">
      <dgm:prSet phldrT="[Text]"/>
      <dgm:spPr/>
      <dgm:t>
        <a:bodyPr/>
        <a:lstStyle/>
        <a:p>
          <a:r>
            <a:rPr lang="en-US" dirty="0" smtClean="0"/>
            <a:t>Long periods of Rule by family</a:t>
          </a:r>
          <a:endParaRPr lang="en-US" dirty="0"/>
        </a:p>
      </dgm:t>
    </dgm:pt>
    <dgm:pt modelId="{069EBADF-456E-4EA5-B8EC-7FE7FF3CD9D6}" type="parTrans" cxnId="{B14B155E-24B7-4AF3-89CA-285A0481BAF0}">
      <dgm:prSet/>
      <dgm:spPr/>
      <dgm:t>
        <a:bodyPr/>
        <a:lstStyle/>
        <a:p>
          <a:endParaRPr lang="en-US"/>
        </a:p>
      </dgm:t>
    </dgm:pt>
    <dgm:pt modelId="{686ADE45-DAD8-4863-B4DB-054DCB91FB9A}" type="sibTrans" cxnId="{B14B155E-24B7-4AF3-89CA-285A0481BAF0}">
      <dgm:prSet/>
      <dgm:spPr/>
      <dgm:t>
        <a:bodyPr/>
        <a:lstStyle/>
        <a:p>
          <a:endParaRPr lang="en-US"/>
        </a:p>
      </dgm:t>
    </dgm:pt>
    <dgm:pt modelId="{E6738D32-70FC-4794-A64D-0037773F8B15}">
      <dgm:prSet phldrT="[Text]"/>
      <dgm:spPr/>
      <dgm:t>
        <a:bodyPr/>
        <a:lstStyle/>
        <a:p>
          <a:r>
            <a:rPr lang="en-US" dirty="0" smtClean="0"/>
            <a:t>Times of Chaos</a:t>
          </a:r>
          <a:endParaRPr lang="en-US" dirty="0"/>
        </a:p>
      </dgm:t>
    </dgm:pt>
    <dgm:pt modelId="{27572B62-57AF-474C-89B6-2EC0EF219E11}" type="parTrans" cxnId="{F0D3546C-4310-4483-B854-AA59B08C2315}">
      <dgm:prSet/>
      <dgm:spPr/>
      <dgm:t>
        <a:bodyPr/>
        <a:lstStyle/>
        <a:p>
          <a:endParaRPr lang="en-US"/>
        </a:p>
      </dgm:t>
    </dgm:pt>
    <dgm:pt modelId="{44267020-5806-4311-A76F-76595C2887DB}" type="sibTrans" cxnId="{F0D3546C-4310-4483-B854-AA59B08C2315}">
      <dgm:prSet/>
      <dgm:spPr/>
      <dgm:t>
        <a:bodyPr/>
        <a:lstStyle/>
        <a:p>
          <a:endParaRPr lang="en-US"/>
        </a:p>
      </dgm:t>
    </dgm:pt>
    <dgm:pt modelId="{4C917FE1-92EA-41AA-ADB2-20A9E2C7F857}">
      <dgm:prSet phldrT="[Text]"/>
      <dgm:spPr/>
      <dgm:t>
        <a:bodyPr/>
        <a:lstStyle/>
        <a:p>
          <a:r>
            <a:rPr lang="en-US" dirty="0" smtClean="0"/>
            <a:t>Challenge and overthrow by new dynasty</a:t>
          </a:r>
          <a:endParaRPr lang="en-US" dirty="0"/>
        </a:p>
      </dgm:t>
    </dgm:pt>
    <dgm:pt modelId="{187389A0-0AC9-4793-AEDE-C1217C5B1507}" type="parTrans" cxnId="{4BF41F06-0169-4927-A940-805E9C84702C}">
      <dgm:prSet/>
      <dgm:spPr/>
      <dgm:t>
        <a:bodyPr/>
        <a:lstStyle/>
        <a:p>
          <a:endParaRPr lang="en-US"/>
        </a:p>
      </dgm:t>
    </dgm:pt>
    <dgm:pt modelId="{794289FC-DADF-4BDB-A9F0-42F5F3087254}" type="sibTrans" cxnId="{4BF41F06-0169-4927-A940-805E9C84702C}">
      <dgm:prSet/>
      <dgm:spPr/>
      <dgm:t>
        <a:bodyPr/>
        <a:lstStyle/>
        <a:p>
          <a:endParaRPr lang="en-US"/>
        </a:p>
      </dgm:t>
    </dgm:pt>
    <dgm:pt modelId="{E35069FF-5795-4024-BED8-6937ADEBF931}" type="pres">
      <dgm:prSet presAssocID="{D991C1E8-65C9-492F-89DE-7284914B893E}" presName="cycle" presStyleCnt="0">
        <dgm:presLayoutVars>
          <dgm:dir/>
          <dgm:resizeHandles val="exact"/>
        </dgm:presLayoutVars>
      </dgm:prSet>
      <dgm:spPr/>
      <dgm:t>
        <a:bodyPr/>
        <a:lstStyle/>
        <a:p>
          <a:endParaRPr lang="en-US"/>
        </a:p>
      </dgm:t>
    </dgm:pt>
    <dgm:pt modelId="{D71332AE-4688-46CC-94BF-43C277C1CCE3}" type="pres">
      <dgm:prSet presAssocID="{146A3AC1-E200-43C2-A887-6D936D049CA2}" presName="dummy" presStyleCnt="0"/>
      <dgm:spPr/>
    </dgm:pt>
    <dgm:pt modelId="{D13E40D2-3A6F-4994-8C3E-83C981C153C9}" type="pres">
      <dgm:prSet presAssocID="{146A3AC1-E200-43C2-A887-6D936D049CA2}" presName="node" presStyleLbl="revTx" presStyleIdx="0" presStyleCnt="3">
        <dgm:presLayoutVars>
          <dgm:bulletEnabled val="1"/>
        </dgm:presLayoutVars>
      </dgm:prSet>
      <dgm:spPr/>
      <dgm:t>
        <a:bodyPr/>
        <a:lstStyle/>
        <a:p>
          <a:endParaRPr lang="en-US"/>
        </a:p>
      </dgm:t>
    </dgm:pt>
    <dgm:pt modelId="{AA881567-D628-4C92-83CD-E7A3D6FA273E}" type="pres">
      <dgm:prSet presAssocID="{686ADE45-DAD8-4863-B4DB-054DCB91FB9A}" presName="sibTrans" presStyleLbl="node1" presStyleIdx="0" presStyleCnt="3"/>
      <dgm:spPr/>
      <dgm:t>
        <a:bodyPr/>
        <a:lstStyle/>
        <a:p>
          <a:endParaRPr lang="en-US"/>
        </a:p>
      </dgm:t>
    </dgm:pt>
    <dgm:pt modelId="{C60B2D3B-DC67-4E18-9C9F-1E5E51C7CF2D}" type="pres">
      <dgm:prSet presAssocID="{E6738D32-70FC-4794-A64D-0037773F8B15}" presName="dummy" presStyleCnt="0"/>
      <dgm:spPr/>
    </dgm:pt>
    <dgm:pt modelId="{7F8E2A44-D5A0-4FBE-B896-6511FE8ABEA6}" type="pres">
      <dgm:prSet presAssocID="{E6738D32-70FC-4794-A64D-0037773F8B15}" presName="node" presStyleLbl="revTx" presStyleIdx="1" presStyleCnt="3">
        <dgm:presLayoutVars>
          <dgm:bulletEnabled val="1"/>
        </dgm:presLayoutVars>
      </dgm:prSet>
      <dgm:spPr/>
      <dgm:t>
        <a:bodyPr/>
        <a:lstStyle/>
        <a:p>
          <a:endParaRPr lang="en-US"/>
        </a:p>
      </dgm:t>
    </dgm:pt>
    <dgm:pt modelId="{E5544DCD-7CF9-452D-B165-9C33D3249A77}" type="pres">
      <dgm:prSet presAssocID="{44267020-5806-4311-A76F-76595C2887DB}" presName="sibTrans" presStyleLbl="node1" presStyleIdx="1" presStyleCnt="3"/>
      <dgm:spPr/>
      <dgm:t>
        <a:bodyPr/>
        <a:lstStyle/>
        <a:p>
          <a:endParaRPr lang="en-US"/>
        </a:p>
      </dgm:t>
    </dgm:pt>
    <dgm:pt modelId="{90597865-CA93-482E-9532-76A046537159}" type="pres">
      <dgm:prSet presAssocID="{4C917FE1-92EA-41AA-ADB2-20A9E2C7F857}" presName="dummy" presStyleCnt="0"/>
      <dgm:spPr/>
    </dgm:pt>
    <dgm:pt modelId="{69E4BCB1-E844-44ED-9F30-FD99997BAB12}" type="pres">
      <dgm:prSet presAssocID="{4C917FE1-92EA-41AA-ADB2-20A9E2C7F857}" presName="node" presStyleLbl="revTx" presStyleIdx="2" presStyleCnt="3">
        <dgm:presLayoutVars>
          <dgm:bulletEnabled val="1"/>
        </dgm:presLayoutVars>
      </dgm:prSet>
      <dgm:spPr/>
      <dgm:t>
        <a:bodyPr/>
        <a:lstStyle/>
        <a:p>
          <a:endParaRPr lang="en-US"/>
        </a:p>
      </dgm:t>
    </dgm:pt>
    <dgm:pt modelId="{2A1154E0-BA24-459F-8E3D-7824107D1850}" type="pres">
      <dgm:prSet presAssocID="{794289FC-DADF-4BDB-A9F0-42F5F3087254}" presName="sibTrans" presStyleLbl="node1" presStyleIdx="2" presStyleCnt="3" custLinFactNeighborX="151" custLinFactNeighborY="33"/>
      <dgm:spPr/>
      <dgm:t>
        <a:bodyPr/>
        <a:lstStyle/>
        <a:p>
          <a:endParaRPr lang="en-US"/>
        </a:p>
      </dgm:t>
    </dgm:pt>
  </dgm:ptLst>
  <dgm:cxnLst>
    <dgm:cxn modelId="{E7084821-CF50-4EF6-8E34-9A6E45365035}" type="presOf" srcId="{4C917FE1-92EA-41AA-ADB2-20A9E2C7F857}" destId="{69E4BCB1-E844-44ED-9F30-FD99997BAB12}" srcOrd="0" destOrd="0" presId="urn:microsoft.com/office/officeart/2005/8/layout/cycle1"/>
    <dgm:cxn modelId="{B14B155E-24B7-4AF3-89CA-285A0481BAF0}" srcId="{D991C1E8-65C9-492F-89DE-7284914B893E}" destId="{146A3AC1-E200-43C2-A887-6D936D049CA2}" srcOrd="0" destOrd="0" parTransId="{069EBADF-456E-4EA5-B8EC-7FE7FF3CD9D6}" sibTransId="{686ADE45-DAD8-4863-B4DB-054DCB91FB9A}"/>
    <dgm:cxn modelId="{29654143-CEEB-4BD1-A684-B9389B11CBC3}" type="presOf" srcId="{794289FC-DADF-4BDB-A9F0-42F5F3087254}" destId="{2A1154E0-BA24-459F-8E3D-7824107D1850}" srcOrd="0" destOrd="0" presId="urn:microsoft.com/office/officeart/2005/8/layout/cycle1"/>
    <dgm:cxn modelId="{FDDC18B0-01D2-416B-93EF-923AF2F50AA9}" type="presOf" srcId="{686ADE45-DAD8-4863-B4DB-054DCB91FB9A}" destId="{AA881567-D628-4C92-83CD-E7A3D6FA273E}" srcOrd="0" destOrd="0" presId="urn:microsoft.com/office/officeart/2005/8/layout/cycle1"/>
    <dgm:cxn modelId="{4BF41F06-0169-4927-A940-805E9C84702C}" srcId="{D991C1E8-65C9-492F-89DE-7284914B893E}" destId="{4C917FE1-92EA-41AA-ADB2-20A9E2C7F857}" srcOrd="2" destOrd="0" parTransId="{187389A0-0AC9-4793-AEDE-C1217C5B1507}" sibTransId="{794289FC-DADF-4BDB-A9F0-42F5F3087254}"/>
    <dgm:cxn modelId="{B038822E-E302-4337-8E3C-30831631BFE8}" type="presOf" srcId="{44267020-5806-4311-A76F-76595C2887DB}" destId="{E5544DCD-7CF9-452D-B165-9C33D3249A77}" srcOrd="0" destOrd="0" presId="urn:microsoft.com/office/officeart/2005/8/layout/cycle1"/>
    <dgm:cxn modelId="{88845542-2BBE-475E-8B60-0ACD2CAF8F60}" type="presOf" srcId="{E6738D32-70FC-4794-A64D-0037773F8B15}" destId="{7F8E2A44-D5A0-4FBE-B896-6511FE8ABEA6}" srcOrd="0" destOrd="0" presId="urn:microsoft.com/office/officeart/2005/8/layout/cycle1"/>
    <dgm:cxn modelId="{F0D3546C-4310-4483-B854-AA59B08C2315}" srcId="{D991C1E8-65C9-492F-89DE-7284914B893E}" destId="{E6738D32-70FC-4794-A64D-0037773F8B15}" srcOrd="1" destOrd="0" parTransId="{27572B62-57AF-474C-89B6-2EC0EF219E11}" sibTransId="{44267020-5806-4311-A76F-76595C2887DB}"/>
    <dgm:cxn modelId="{AD842CA1-D1F1-4781-B668-962F26D8B99D}" type="presOf" srcId="{146A3AC1-E200-43C2-A887-6D936D049CA2}" destId="{D13E40D2-3A6F-4994-8C3E-83C981C153C9}" srcOrd="0" destOrd="0" presId="urn:microsoft.com/office/officeart/2005/8/layout/cycle1"/>
    <dgm:cxn modelId="{6DEB2E10-36C3-4B9C-BBC6-BD01BB227DF9}" type="presOf" srcId="{D991C1E8-65C9-492F-89DE-7284914B893E}" destId="{E35069FF-5795-4024-BED8-6937ADEBF931}" srcOrd="0" destOrd="0" presId="urn:microsoft.com/office/officeart/2005/8/layout/cycle1"/>
    <dgm:cxn modelId="{987A51E6-5CE1-4E3A-B283-D308BF876824}" type="presParOf" srcId="{E35069FF-5795-4024-BED8-6937ADEBF931}" destId="{D71332AE-4688-46CC-94BF-43C277C1CCE3}" srcOrd="0" destOrd="0" presId="urn:microsoft.com/office/officeart/2005/8/layout/cycle1"/>
    <dgm:cxn modelId="{DE4B57BA-E68D-4A06-B78C-FEB61CECF3AC}" type="presParOf" srcId="{E35069FF-5795-4024-BED8-6937ADEBF931}" destId="{D13E40D2-3A6F-4994-8C3E-83C981C153C9}" srcOrd="1" destOrd="0" presId="urn:microsoft.com/office/officeart/2005/8/layout/cycle1"/>
    <dgm:cxn modelId="{994888A3-B29A-4CE3-9122-054B49B543D0}" type="presParOf" srcId="{E35069FF-5795-4024-BED8-6937ADEBF931}" destId="{AA881567-D628-4C92-83CD-E7A3D6FA273E}" srcOrd="2" destOrd="0" presId="urn:microsoft.com/office/officeart/2005/8/layout/cycle1"/>
    <dgm:cxn modelId="{727CBC37-0994-435C-91BF-D2CE6B7F8379}" type="presParOf" srcId="{E35069FF-5795-4024-BED8-6937ADEBF931}" destId="{C60B2D3B-DC67-4E18-9C9F-1E5E51C7CF2D}" srcOrd="3" destOrd="0" presId="urn:microsoft.com/office/officeart/2005/8/layout/cycle1"/>
    <dgm:cxn modelId="{7385E8CA-4E7F-42D1-8104-8643FFDBB31E}" type="presParOf" srcId="{E35069FF-5795-4024-BED8-6937ADEBF931}" destId="{7F8E2A44-D5A0-4FBE-B896-6511FE8ABEA6}" srcOrd="4" destOrd="0" presId="urn:microsoft.com/office/officeart/2005/8/layout/cycle1"/>
    <dgm:cxn modelId="{B72F95C7-599A-4504-8CE8-2406C5A99A72}" type="presParOf" srcId="{E35069FF-5795-4024-BED8-6937ADEBF931}" destId="{E5544DCD-7CF9-452D-B165-9C33D3249A77}" srcOrd="5" destOrd="0" presId="urn:microsoft.com/office/officeart/2005/8/layout/cycle1"/>
    <dgm:cxn modelId="{DB029DD6-18D2-4D28-BEB6-2A7856534265}" type="presParOf" srcId="{E35069FF-5795-4024-BED8-6937ADEBF931}" destId="{90597865-CA93-482E-9532-76A046537159}" srcOrd="6" destOrd="0" presId="urn:microsoft.com/office/officeart/2005/8/layout/cycle1"/>
    <dgm:cxn modelId="{9F5B6DD0-35C7-4558-83B9-5DBBCDBAB6FE}" type="presParOf" srcId="{E35069FF-5795-4024-BED8-6937ADEBF931}" destId="{69E4BCB1-E844-44ED-9F30-FD99997BAB12}" srcOrd="7" destOrd="0" presId="urn:microsoft.com/office/officeart/2005/8/layout/cycle1"/>
    <dgm:cxn modelId="{69F8B6D8-143B-4540-B454-417DED38A88E}" type="presParOf" srcId="{E35069FF-5795-4024-BED8-6937ADEBF931}" destId="{2A1154E0-BA24-459F-8E3D-7824107D185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E40D2-3A6F-4994-8C3E-83C981C153C9}">
      <dsp:nvSpPr>
        <dsp:cNvPr id="0" name=""/>
        <dsp:cNvSpPr/>
      </dsp:nvSpPr>
      <dsp:spPr>
        <a:xfrm>
          <a:off x="4748871" y="365377"/>
          <a:ext cx="1860500" cy="186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Long periods of Rule by family</a:t>
          </a:r>
          <a:endParaRPr lang="en-US" sz="2600" kern="1200" dirty="0"/>
        </a:p>
      </dsp:txBody>
      <dsp:txXfrm>
        <a:off x="4748871" y="365377"/>
        <a:ext cx="1860500" cy="1860500"/>
      </dsp:txXfrm>
    </dsp:sp>
    <dsp:sp modelId="{AA881567-D628-4C92-83CD-E7A3D6FA273E}">
      <dsp:nvSpPr>
        <dsp:cNvPr id="0" name=""/>
        <dsp:cNvSpPr/>
      </dsp:nvSpPr>
      <dsp:spPr>
        <a:xfrm>
          <a:off x="1915445" y="-564"/>
          <a:ext cx="4398708" cy="4398708"/>
        </a:xfrm>
        <a:prstGeom prst="circularArrow">
          <a:avLst>
            <a:gd name="adj1" fmla="val 8248"/>
            <a:gd name="adj2" fmla="val 576063"/>
            <a:gd name="adj3" fmla="val 2964104"/>
            <a:gd name="adj4" fmla="val 51556"/>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E2A44-D5A0-4FBE-B896-6511FE8ABEA6}">
      <dsp:nvSpPr>
        <dsp:cNvPr id="0" name=""/>
        <dsp:cNvSpPr/>
      </dsp:nvSpPr>
      <dsp:spPr>
        <a:xfrm>
          <a:off x="3184549" y="3074863"/>
          <a:ext cx="1860500" cy="186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Times of Chaos</a:t>
          </a:r>
          <a:endParaRPr lang="en-US" sz="2600" kern="1200" dirty="0"/>
        </a:p>
      </dsp:txBody>
      <dsp:txXfrm>
        <a:off x="3184549" y="3074863"/>
        <a:ext cx="1860500" cy="1860500"/>
      </dsp:txXfrm>
    </dsp:sp>
    <dsp:sp modelId="{E5544DCD-7CF9-452D-B165-9C33D3249A77}">
      <dsp:nvSpPr>
        <dsp:cNvPr id="0" name=""/>
        <dsp:cNvSpPr/>
      </dsp:nvSpPr>
      <dsp:spPr>
        <a:xfrm>
          <a:off x="1915445" y="-564"/>
          <a:ext cx="4398708" cy="4398708"/>
        </a:xfrm>
        <a:prstGeom prst="circularArrow">
          <a:avLst>
            <a:gd name="adj1" fmla="val 8248"/>
            <a:gd name="adj2" fmla="val 576063"/>
            <a:gd name="adj3" fmla="val 10172382"/>
            <a:gd name="adj4" fmla="val 7259833"/>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4BCB1-E844-44ED-9F30-FD99997BAB12}">
      <dsp:nvSpPr>
        <dsp:cNvPr id="0" name=""/>
        <dsp:cNvSpPr/>
      </dsp:nvSpPr>
      <dsp:spPr>
        <a:xfrm>
          <a:off x="1620227" y="365377"/>
          <a:ext cx="1860500" cy="186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Challenge and overthrow by new dynasty</a:t>
          </a:r>
          <a:endParaRPr lang="en-US" sz="2600" kern="1200" dirty="0"/>
        </a:p>
      </dsp:txBody>
      <dsp:txXfrm>
        <a:off x="1620227" y="365377"/>
        <a:ext cx="1860500" cy="1860500"/>
      </dsp:txXfrm>
    </dsp:sp>
    <dsp:sp modelId="{2A1154E0-BA24-459F-8E3D-7824107D1850}">
      <dsp:nvSpPr>
        <dsp:cNvPr id="0" name=""/>
        <dsp:cNvSpPr/>
      </dsp:nvSpPr>
      <dsp:spPr>
        <a:xfrm>
          <a:off x="1922087" y="887"/>
          <a:ext cx="4398708" cy="4398708"/>
        </a:xfrm>
        <a:prstGeom prst="circularArrow">
          <a:avLst>
            <a:gd name="adj1" fmla="val 8248"/>
            <a:gd name="adj2" fmla="val 576063"/>
            <a:gd name="adj3" fmla="val 16856953"/>
            <a:gd name="adj4" fmla="val 14966984"/>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4421968-489E-4EEC-AAA9-008145D1469A}" type="datetimeFigureOut">
              <a:rPr lang="en-US" smtClean="0"/>
              <a:pPr/>
              <a:t>3/9/2011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F9F7756-2008-4CAC-B14C-D3A1E3D75C3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421968-489E-4EEC-AAA9-008145D1469A}"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7756-2008-4CAC-B14C-D3A1E3D75C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421968-489E-4EEC-AAA9-008145D1469A}"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7756-2008-4CAC-B14C-D3A1E3D75C3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421968-489E-4EEC-AAA9-008145D1469A}"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7756-2008-4CAC-B14C-D3A1E3D75C3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4421968-489E-4EEC-AAA9-008145D1469A}" type="datetimeFigureOut">
              <a:rPr lang="en-US" smtClean="0"/>
              <a:pPr/>
              <a:t>3/9/2011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F9F7756-2008-4CAC-B14C-D3A1E3D75C3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421968-489E-4EEC-AAA9-008145D1469A}"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7756-2008-4CAC-B14C-D3A1E3D75C3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421968-489E-4EEC-AAA9-008145D1469A}" type="datetimeFigureOut">
              <a:rPr lang="en-US" smtClean="0"/>
              <a:pPr/>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F7756-2008-4CAC-B14C-D3A1E3D75C3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421968-489E-4EEC-AAA9-008145D1469A}" type="datetimeFigureOut">
              <a:rPr lang="en-US" smtClean="0"/>
              <a:pPr/>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F7756-2008-4CAC-B14C-D3A1E3D75C3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21968-489E-4EEC-AAA9-008145D1469A}" type="datetimeFigureOut">
              <a:rPr lang="en-US" smtClean="0"/>
              <a:pPr/>
              <a:t>3/9/2011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F7756-2008-4CAC-B14C-D3A1E3D75C3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421968-489E-4EEC-AAA9-008145D1469A}"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7756-2008-4CAC-B14C-D3A1E3D75C3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421968-489E-4EEC-AAA9-008145D1469A}"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7756-2008-4CAC-B14C-D3A1E3D75C3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4421968-489E-4EEC-AAA9-008145D1469A}" type="datetimeFigureOut">
              <a:rPr lang="en-US" smtClean="0"/>
              <a:pPr/>
              <a:t>3/9/2011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F9F7756-2008-4CAC-B14C-D3A1E3D75C3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Peoples Republic of China</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a:xfrm>
            <a:off x="457200" y="1524000"/>
            <a:ext cx="5257800" cy="4343400"/>
          </a:xfrm>
        </p:spPr>
        <p:txBody>
          <a:bodyPr/>
          <a:lstStyle/>
          <a:p>
            <a:r>
              <a:rPr lang="en-US" dirty="0" smtClean="0"/>
              <a:t>China Goes to Market</a:t>
            </a:r>
          </a:p>
          <a:p>
            <a:pPr lvl="1"/>
            <a:r>
              <a:rPr lang="en-US" dirty="0" smtClean="0"/>
              <a:t>“It doesn’t matter whether a cat is black or white, as long as it catches mice.”</a:t>
            </a:r>
          </a:p>
          <a:p>
            <a:pPr lvl="1"/>
            <a:r>
              <a:rPr lang="en-US" dirty="0" smtClean="0"/>
              <a:t>This statement made Deng a victim of the Cultural Revolution, but a hero of modern China.</a:t>
            </a:r>
          </a:p>
          <a:p>
            <a:pPr lvl="1"/>
            <a:r>
              <a:rPr lang="en-US" dirty="0" smtClean="0"/>
              <a:t>Deng’s reforms revolutionized the economy and redefined socialism and the Communist Party in China.</a:t>
            </a:r>
          </a:p>
          <a:p>
            <a:pPr lvl="1">
              <a:buNone/>
            </a:pPr>
            <a:endParaRPr lang="en-US" dirty="0" smtClean="0"/>
          </a:p>
          <a:p>
            <a:pPr lvl="1"/>
            <a:endParaRPr lang="en-US" dirty="0" smtClean="0"/>
          </a:p>
          <a:p>
            <a:pPr lvl="1"/>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943600" y="1371600"/>
            <a:ext cx="2857500" cy="451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p:txBody>
          <a:bodyPr/>
          <a:lstStyle/>
          <a:p>
            <a:r>
              <a:rPr lang="en-US" dirty="0" smtClean="0"/>
              <a:t>1978 – State Owned Enterprises (SOE’s) – 100,000</a:t>
            </a:r>
          </a:p>
          <a:p>
            <a:r>
              <a:rPr lang="en-US" dirty="0" smtClean="0"/>
              <a:t>2008 – 25,000</a:t>
            </a:r>
          </a:p>
          <a:p>
            <a:r>
              <a:rPr lang="en-US" dirty="0" smtClean="0"/>
              <a:t>1978 – SOE’s generated 80% of GDP</a:t>
            </a:r>
          </a:p>
          <a:p>
            <a:r>
              <a:rPr lang="en-US" dirty="0" smtClean="0"/>
              <a:t>2003 – 17% of GDP</a:t>
            </a:r>
          </a:p>
          <a:p>
            <a:endParaRPr lang="en-US" dirty="0" smtClean="0"/>
          </a:p>
          <a:p>
            <a:endParaRPr lang="en-US" dirty="0" smtClean="0"/>
          </a:p>
          <a:p>
            <a:r>
              <a:rPr lang="en-US" dirty="0" smtClean="0"/>
              <a:t>The private sector is growing, the state owned sector is shrinking.</a:t>
            </a:r>
          </a:p>
          <a:p>
            <a:r>
              <a:rPr lang="en-US" dirty="0" smtClean="0"/>
              <a:t>Prices are set by supply and demand, not a central planning agency.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p:txBody>
          <a:bodyPr/>
          <a:lstStyle/>
          <a:p>
            <a:r>
              <a:rPr lang="en-US" dirty="0" smtClean="0"/>
              <a:t>Remaking the Rural areas</a:t>
            </a:r>
          </a:p>
          <a:p>
            <a:pPr lvl="1"/>
            <a:r>
              <a:rPr lang="en-US" dirty="0" smtClean="0"/>
              <a:t>During the GLF, the rural farmers were organized into “people’s communes.”  This proved to be a weak system.</a:t>
            </a:r>
          </a:p>
          <a:p>
            <a:pPr lvl="1"/>
            <a:r>
              <a:rPr lang="en-US" dirty="0" smtClean="0"/>
              <a:t>Deng replaced this system with the “household responsibility system”</a:t>
            </a:r>
          </a:p>
          <a:p>
            <a:pPr lvl="1"/>
            <a:r>
              <a:rPr lang="en-US" dirty="0" smtClean="0"/>
              <a:t>But the real change was                                                               brought by the TVE’s or                                                                the “township and village                                                                enterprises.”</a:t>
            </a:r>
          </a:p>
          <a:p>
            <a:pPr lvl="1"/>
            <a:r>
              <a:rPr lang="en-US" dirty="0" smtClean="0"/>
              <a:t>There are now over 20                                                               million TVE’s employing                                                                more than 130 m. people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419600" y="3048000"/>
            <a:ext cx="4572000" cy="32555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p:txBody>
          <a:bodyPr/>
          <a:lstStyle/>
          <a:p>
            <a:r>
              <a:rPr lang="en-US" dirty="0" smtClean="0"/>
              <a:t>Special Economic Zones (SEZ’s)</a:t>
            </a:r>
          </a:p>
          <a:p>
            <a:pPr lvl="1"/>
            <a:r>
              <a:rPr lang="en-US" dirty="0" smtClean="0"/>
              <a:t>Tax breaks and other incentives to attract FDI. This began in 1979.</a:t>
            </a:r>
          </a:p>
        </p:txBody>
      </p:sp>
      <p:pic>
        <p:nvPicPr>
          <p:cNvPr id="2050" name="Picture 2" descr="http://www.echinacities.com/cityguide/FreeTextBox/uploads/UpImages/200908101853572.jpg"/>
          <p:cNvPicPr>
            <a:picLocks noChangeAspect="1" noChangeArrowheads="1"/>
          </p:cNvPicPr>
          <p:nvPr/>
        </p:nvPicPr>
        <p:blipFill>
          <a:blip r:embed="rId2" cstate="print"/>
          <a:srcRect/>
          <a:stretch>
            <a:fillRect/>
          </a:stretch>
        </p:blipFill>
        <p:spPr bwMode="auto">
          <a:xfrm>
            <a:off x="2209800" y="2362200"/>
            <a:ext cx="6381127" cy="3905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Problems</a:t>
            </a:r>
            <a:endParaRPr lang="en-US" dirty="0"/>
          </a:p>
        </p:txBody>
      </p:sp>
      <p:sp>
        <p:nvSpPr>
          <p:cNvPr id="3" name="Content Placeholder 2"/>
          <p:cNvSpPr>
            <a:spLocks noGrp="1"/>
          </p:cNvSpPr>
          <p:nvPr>
            <p:ph sz="quarter" idx="1"/>
          </p:nvPr>
        </p:nvSpPr>
        <p:spPr>
          <a:xfrm>
            <a:off x="457200" y="1219200"/>
            <a:ext cx="4191000" cy="4937760"/>
          </a:xfrm>
        </p:spPr>
        <p:txBody>
          <a:bodyPr>
            <a:normAutofit lnSpcReduction="10000"/>
          </a:bodyPr>
          <a:lstStyle/>
          <a:p>
            <a:r>
              <a:rPr lang="en-US" dirty="0" smtClean="0"/>
              <a:t>No more iron rice bowl…</a:t>
            </a:r>
          </a:p>
          <a:p>
            <a:r>
              <a:rPr lang="en-US" dirty="0" smtClean="0"/>
              <a:t>Unemployment is on the increase.   </a:t>
            </a:r>
          </a:p>
          <a:p>
            <a:r>
              <a:rPr lang="en-US" dirty="0" smtClean="0"/>
              <a:t>“floating population” refers to the migrant populations growing in the cities.  New problems are emerging that could lead to greater social unrest.</a:t>
            </a:r>
          </a:p>
          <a:p>
            <a:r>
              <a:rPr lang="en-US" dirty="0" smtClean="0"/>
              <a:t>Pollution</a:t>
            </a:r>
          </a:p>
          <a:p>
            <a:r>
              <a:rPr lang="en-US" dirty="0" smtClean="0"/>
              <a:t> Product Safety                       </a:t>
            </a:r>
            <a:endParaRPr lang="en-US" dirty="0"/>
          </a:p>
        </p:txBody>
      </p:sp>
      <p:pic>
        <p:nvPicPr>
          <p:cNvPr id="1026" name="Picture 2" descr="http://i.treehugger.com/files/th_images/bowl%20of%20rice.jpg"/>
          <p:cNvPicPr>
            <a:picLocks noChangeAspect="1" noChangeArrowheads="1"/>
          </p:cNvPicPr>
          <p:nvPr/>
        </p:nvPicPr>
        <p:blipFill>
          <a:blip r:embed="rId2" cstate="print"/>
          <a:srcRect/>
          <a:stretch>
            <a:fillRect/>
          </a:stretch>
        </p:blipFill>
        <p:spPr bwMode="auto">
          <a:xfrm>
            <a:off x="5486400" y="304800"/>
            <a:ext cx="2286000" cy="2286000"/>
          </a:xfrm>
          <a:prstGeom prst="rect">
            <a:avLst/>
          </a:prstGeom>
          <a:noFill/>
        </p:spPr>
      </p:pic>
      <p:pic>
        <p:nvPicPr>
          <p:cNvPr id="1028" name="Picture 4" descr="http://www.thomascrampton.com/wp-content/uploads/chinaunrest.png"/>
          <p:cNvPicPr>
            <a:picLocks noChangeAspect="1" noChangeArrowheads="1"/>
          </p:cNvPicPr>
          <p:nvPr/>
        </p:nvPicPr>
        <p:blipFill>
          <a:blip r:embed="rId3" cstate="print"/>
          <a:srcRect/>
          <a:stretch>
            <a:fillRect/>
          </a:stretch>
        </p:blipFill>
        <p:spPr bwMode="auto">
          <a:xfrm>
            <a:off x="4495800" y="2743200"/>
            <a:ext cx="4267200" cy="385789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Party Structure</a:t>
            </a:r>
            <a:endParaRPr lang="en-US" dirty="0"/>
          </a:p>
        </p:txBody>
      </p:sp>
      <p:sp>
        <p:nvSpPr>
          <p:cNvPr id="3" name="Content Placeholder 2"/>
          <p:cNvSpPr>
            <a:spLocks noGrp="1"/>
          </p:cNvSpPr>
          <p:nvPr>
            <p:ph sz="quarter" idx="1"/>
          </p:nvPr>
        </p:nvSpPr>
        <p:spPr>
          <a:xfrm>
            <a:off x="457200" y="1219200"/>
            <a:ext cx="3505200" cy="493776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7400" y="1219200"/>
            <a:ext cx="4495800" cy="5287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n-US" dirty="0" smtClean="0"/>
              <a:t>China in Numbers (2008 Data)</a:t>
            </a:r>
            <a:endParaRPr lang="en-US" dirty="0"/>
          </a:p>
        </p:txBody>
      </p:sp>
      <p:sp>
        <p:nvSpPr>
          <p:cNvPr id="3" name="Content Placeholder 2"/>
          <p:cNvSpPr>
            <a:spLocks noGrp="1"/>
          </p:cNvSpPr>
          <p:nvPr>
            <p:ph sz="quarter" idx="1"/>
          </p:nvPr>
        </p:nvSpPr>
        <p:spPr>
          <a:xfrm>
            <a:off x="457200" y="1219200"/>
            <a:ext cx="8229600" cy="5410200"/>
          </a:xfrm>
        </p:spPr>
        <p:txBody>
          <a:bodyPr>
            <a:normAutofit fontScale="70000" lnSpcReduction="20000"/>
          </a:bodyPr>
          <a:lstStyle/>
          <a:p>
            <a:pPr algn="just"/>
            <a:r>
              <a:rPr lang="en-US" sz="2900" dirty="0"/>
              <a:t>30,000: The expected number of Chinese MBA graduates in 2008. The number in 1998: 0 </a:t>
            </a:r>
          </a:p>
          <a:p>
            <a:pPr algn="just"/>
            <a:r>
              <a:rPr lang="en-US" sz="2900" dirty="0" smtClean="0"/>
              <a:t>5.7 </a:t>
            </a:r>
            <a:r>
              <a:rPr lang="en-US" sz="2900" dirty="0"/>
              <a:t>million: Students graduated from Chinese universities in 2007 (compared with 270,000 in 1977) </a:t>
            </a:r>
          </a:p>
          <a:p>
            <a:pPr algn="just"/>
            <a:r>
              <a:rPr lang="en-US" sz="2900" dirty="0"/>
              <a:t>30: Number of nuclear power plants being built in China </a:t>
            </a:r>
          </a:p>
          <a:p>
            <a:pPr algn="just"/>
            <a:r>
              <a:rPr lang="en-US" sz="2900" dirty="0"/>
              <a:t>500: The number of coal-fired power plants China plans to build in the next decade </a:t>
            </a:r>
          </a:p>
          <a:p>
            <a:pPr algn="just"/>
            <a:r>
              <a:rPr lang="en-US" sz="2900" dirty="0"/>
              <a:t>10 million: The estimated number of Chinese people who have no electricity </a:t>
            </a:r>
          </a:p>
          <a:p>
            <a:pPr algn="just"/>
            <a:r>
              <a:rPr lang="en-US" sz="2900" dirty="0"/>
              <a:t>97: New airports to be built in the next 12 years, bringing the total number to 244 by 2020 </a:t>
            </a:r>
          </a:p>
          <a:p>
            <a:pPr algn="just"/>
            <a:r>
              <a:rPr lang="en-US" sz="2900" dirty="0"/>
              <a:t>540 million: Number of mobile phone users in China, with an increase of 44 million in the past six months </a:t>
            </a:r>
          </a:p>
          <a:p>
            <a:pPr algn="just"/>
            <a:r>
              <a:rPr lang="en-US" sz="2900" dirty="0"/>
              <a:t>180: The number of foreign press correspondents arrested or harassed in 2007 </a:t>
            </a:r>
            <a:endParaRPr lang="en-US" sz="2900" dirty="0" smtClean="0"/>
          </a:p>
          <a:p>
            <a:pPr algn="just"/>
            <a:r>
              <a:rPr lang="en-US" sz="2900" dirty="0"/>
              <a:t>67: The percentage of journalists who replied "no" when asked in a survey by the Foreign Correspondents Club of China if they believed Beijing had kept its promise to give foreign media "complete freedom of reporting" in the run-up to the Olympics. Only 8.6 per cent said "yes" </a:t>
            </a:r>
          </a:p>
          <a:p>
            <a:endParaRPr lang="en-US" dirty="0"/>
          </a:p>
          <a:p>
            <a:endParaRPr lang="en-US" dirty="0"/>
          </a:p>
        </p:txBody>
      </p:sp>
    </p:spTree>
    <p:extLst>
      <p:ext uri="{BB962C8B-B14F-4D97-AF65-F5344CB8AC3E}">
        <p14:creationId xmlns:p14="http://schemas.microsoft.com/office/powerpoint/2010/main" val="42137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sz="quarter" idx="1"/>
          </p:nvPr>
        </p:nvSpPr>
        <p:spPr>
          <a:xfrm>
            <a:off x="228600" y="838200"/>
            <a:ext cx="8686800" cy="5791200"/>
          </a:xfrm>
        </p:spPr>
        <p:txBody>
          <a:bodyPr>
            <a:normAutofit fontScale="70000" lnSpcReduction="20000"/>
          </a:bodyPr>
          <a:lstStyle/>
          <a:p>
            <a:pPr algn="just"/>
            <a:r>
              <a:rPr lang="en-US" sz="2900" dirty="0"/>
              <a:t>33: The number of Chinese journalists thought to be held in prisons in 2008 </a:t>
            </a:r>
          </a:p>
          <a:p>
            <a:pPr algn="just"/>
            <a:r>
              <a:rPr lang="en-US" sz="2900" dirty="0"/>
              <a:t>95: The estimated percentage of DVDs sold in China that are fake. Uncensored foreign films are widely available from 50p </a:t>
            </a:r>
          </a:p>
          <a:p>
            <a:pPr algn="just"/>
            <a:r>
              <a:rPr lang="en-US" sz="2900" dirty="0"/>
              <a:t>20: The approximate number of foreign films passed by Chinese censors each year for screening in cinemas. Banned films have included 'Ben </a:t>
            </a:r>
            <a:r>
              <a:rPr lang="en-US" sz="2900" dirty="0" err="1"/>
              <a:t>Hur</a:t>
            </a:r>
            <a:r>
              <a:rPr lang="en-US" sz="2900" dirty="0"/>
              <a:t>' (for its depiction of religion), 'Brokeback Mountain' (for its homosexuality) and the 'Borat' film (for its depiction of, among other things, incest). </a:t>
            </a:r>
          </a:p>
          <a:p>
            <a:pPr algn="just"/>
            <a:r>
              <a:rPr lang="en-US" sz="2900" dirty="0"/>
              <a:t>Passed films are often subject to further editing. Examples include the deletion of scenes showing hanging laundry in Shanghai in 'Mission: Impossible III' and the removal of footage containing Chow Yun-Fat that 'vilifies and humiliates the Chinese' in 'Pirates of the Caribbean: At World's End' </a:t>
            </a:r>
          </a:p>
          <a:p>
            <a:pPr algn="just"/>
            <a:r>
              <a:rPr lang="en-US" sz="2900" dirty="0"/>
              <a:t>160: Cities in China with populations that exceed a million. In the USA there are nine; in the UK just two </a:t>
            </a:r>
          </a:p>
          <a:p>
            <a:pPr algn="just"/>
            <a:r>
              <a:rPr lang="en-US" sz="2900" dirty="0"/>
              <a:t>80: Percentage of the world's zips produced in factories in the Zhejiang Province city of </a:t>
            </a:r>
            <a:r>
              <a:rPr lang="en-US" sz="2900" dirty="0" err="1"/>
              <a:t>Qiaotou</a:t>
            </a:r>
            <a:r>
              <a:rPr lang="en-US" sz="2900" dirty="0"/>
              <a:t> (amounting to 124,000 miles of zip each year, or enough to stretch half way to the moon). </a:t>
            </a:r>
            <a:r>
              <a:rPr lang="en-US" sz="2900" dirty="0" err="1"/>
              <a:t>Qiaotou</a:t>
            </a:r>
            <a:r>
              <a:rPr lang="en-US" sz="2900" dirty="0"/>
              <a:t> also produces 60 per cent of the world's buttons (15 billion a year), while nearby </a:t>
            </a:r>
            <a:r>
              <a:rPr lang="en-US" sz="2900" dirty="0" err="1"/>
              <a:t>Datang</a:t>
            </a:r>
            <a:r>
              <a:rPr lang="en-US" sz="2900" dirty="0"/>
              <a:t> makes a third of the world's socks. As many as 80 per cent of the world's toys are made in China, which boasts more than 10,000 toy factories </a:t>
            </a:r>
          </a:p>
          <a:p>
            <a:endParaRPr lang="en-US" dirty="0"/>
          </a:p>
        </p:txBody>
      </p:sp>
    </p:spTree>
    <p:extLst>
      <p:ext uri="{BB962C8B-B14F-4D97-AF65-F5344CB8AC3E}">
        <p14:creationId xmlns:p14="http://schemas.microsoft.com/office/powerpoint/2010/main" val="27648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algn="just"/>
            <a:r>
              <a:rPr lang="en-US" dirty="0"/>
              <a:t>21 million: The number of Chinese-made toys recalled last year by the US toy company Mattel </a:t>
            </a:r>
          </a:p>
          <a:p>
            <a:pPr algn="just"/>
            <a:r>
              <a:rPr lang="en-US" dirty="0"/>
              <a:t>0: Miles of motorway in 1988 </a:t>
            </a:r>
          </a:p>
          <a:p>
            <a:pPr algn="just"/>
            <a:r>
              <a:rPr lang="en-US" dirty="0"/>
              <a:t>30,000: Miles of motorway today </a:t>
            </a:r>
          </a:p>
          <a:p>
            <a:pPr algn="just"/>
            <a:r>
              <a:rPr lang="en-US" dirty="0"/>
              <a:t>6.3 million: The number of passenger cars registered in 2007 (compared with 2.3 million in 2004). More than 1,000 new private cars hit the roads every day in Beijing alone </a:t>
            </a:r>
          </a:p>
          <a:p>
            <a:pPr algn="just"/>
            <a:r>
              <a:rPr lang="en-US" dirty="0"/>
              <a:t>68: The number of crimes thought to be punishable by death in China, including non-violent offences such as tax fraud, embezzlement and the taking of bribes </a:t>
            </a:r>
          </a:p>
          <a:p>
            <a:pPr algn="just"/>
            <a:r>
              <a:rPr lang="en-US" dirty="0"/>
              <a:t>350 million: The number of Chinese people who smoke (a third of the world’s smokers). Around a million people a year are thought to die from smoking-related diseases </a:t>
            </a:r>
          </a:p>
          <a:p>
            <a:pPr algn="just"/>
            <a:r>
              <a:rPr lang="en-US" dirty="0"/>
              <a:t>240bn </a:t>
            </a:r>
            <a:r>
              <a:rPr lang="en-US" dirty="0" err="1"/>
              <a:t>yuan</a:t>
            </a:r>
            <a:r>
              <a:rPr lang="en-US" dirty="0"/>
              <a:t>: (£17.3bn) The estimated amount earned by the Chinese government in tobacco taxes in 2005 </a:t>
            </a:r>
          </a:p>
          <a:p>
            <a:pPr algn="just"/>
            <a:r>
              <a:rPr lang="en-US" dirty="0"/>
              <a:t>1.3 billion: China’s population. The country accounts for one in five people in the world 400 million </a:t>
            </a:r>
          </a:p>
          <a:p>
            <a:endParaRPr lang="en-US" dirty="0"/>
          </a:p>
        </p:txBody>
      </p:sp>
    </p:spTree>
    <p:extLst>
      <p:ext uri="{BB962C8B-B14F-4D97-AF65-F5344CB8AC3E}">
        <p14:creationId xmlns:p14="http://schemas.microsoft.com/office/powerpoint/2010/main" val="102963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algn="just"/>
            <a:r>
              <a:rPr lang="en-US" dirty="0"/>
              <a:t>The estimated number of births prevented by China’s one-child policy, introduced in 1979 </a:t>
            </a:r>
          </a:p>
          <a:p>
            <a:pPr algn="just"/>
            <a:r>
              <a:rPr lang="en-US" dirty="0"/>
              <a:t>22: The number of suicides per 100,000 people, about 50 per cent higher than the global average. Suicide is the fifth most common cause of death in China, and the first among people aged between 20 and 35 </a:t>
            </a:r>
          </a:p>
          <a:p>
            <a:pPr algn="just"/>
            <a:r>
              <a:rPr lang="en-US" dirty="0"/>
              <a:t>700,000: The number of people living with HIV or Aids in China. The UN has warned China it could have 10 million cases by 2010 unless action is taken </a:t>
            </a:r>
          </a:p>
          <a:p>
            <a:pPr algn="just"/>
            <a:r>
              <a:rPr lang="en-US" dirty="0"/>
              <a:t>45 billion: Estimated number of chopsticks China produces every year, the majority of them disposable. In 2006, Beijing introduced a five per cent tax on disposable wooden chopsticks in an attempt to help save the country’s forests </a:t>
            </a:r>
          </a:p>
          <a:p>
            <a:pPr algn="just"/>
            <a:r>
              <a:rPr lang="en-US" dirty="0"/>
              <a:t>30: The number of different animal penises on the menu at </a:t>
            </a:r>
            <a:r>
              <a:rPr lang="en-US" dirty="0" err="1"/>
              <a:t>Guolizhuang</a:t>
            </a:r>
            <a:r>
              <a:rPr lang="en-US" dirty="0"/>
              <a:t>, Beijing’s ‘penis emporium’. A yak’s costs about £15, while a tiger’s (which must be pre-ordered) will set you back £3,000 </a:t>
            </a:r>
          </a:p>
          <a:p>
            <a:endParaRPr lang="en-US" dirty="0"/>
          </a:p>
        </p:txBody>
      </p:sp>
    </p:spTree>
    <p:extLst>
      <p:ext uri="{BB962C8B-B14F-4D97-AF65-F5344CB8AC3E}">
        <p14:creationId xmlns:p14="http://schemas.microsoft.com/office/powerpoint/2010/main" val="6090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Geography</a:t>
            </a:r>
            <a:endParaRPr lang="en-US" dirty="0"/>
          </a:p>
        </p:txBody>
      </p:sp>
      <p:sp>
        <p:nvSpPr>
          <p:cNvPr id="3" name="Content Placeholder 2"/>
          <p:cNvSpPr>
            <a:spLocks noGrp="1"/>
          </p:cNvSpPr>
          <p:nvPr>
            <p:ph sz="quarter" idx="1"/>
          </p:nvPr>
        </p:nvSpPr>
        <p:spPr/>
        <p:txBody>
          <a:bodyPr/>
          <a:lstStyle/>
          <a:p>
            <a:endParaRPr lang="en-US" dirty="0"/>
          </a:p>
        </p:txBody>
      </p:sp>
      <p:sp>
        <p:nvSpPr>
          <p:cNvPr id="4" name="Rectangle 3"/>
          <p:cNvSpPr/>
          <p:nvPr/>
        </p:nvSpPr>
        <p:spPr>
          <a:xfrm>
            <a:off x="2362200" y="3200400"/>
            <a:ext cx="3124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1143000" y="1066800"/>
            <a:ext cx="6858000" cy="5539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sz="quarter" idx="1"/>
          </p:nvPr>
        </p:nvSpPr>
        <p:spPr/>
        <p:txBody>
          <a:bodyPr/>
          <a:lstStyle/>
          <a:p>
            <a:r>
              <a:rPr lang="en-US" dirty="0" smtClean="0"/>
              <a:t>Access to warm water ports</a:t>
            </a:r>
          </a:p>
          <a:p>
            <a:r>
              <a:rPr lang="en-US" dirty="0" smtClean="0"/>
              <a:t>Large navigable rivers</a:t>
            </a:r>
          </a:p>
          <a:p>
            <a:r>
              <a:rPr lang="en-US" dirty="0" smtClean="0"/>
              <a:t>Major splits climate differences between North/South</a:t>
            </a:r>
          </a:p>
          <a:p>
            <a:r>
              <a:rPr lang="en-US" dirty="0" smtClean="0"/>
              <a:t>Isolation of Western China</a:t>
            </a:r>
          </a:p>
          <a:p>
            <a:r>
              <a:rPr lang="en-US" dirty="0" smtClean="0"/>
              <a:t>Mountains, deserts, and oceans that separate China.</a:t>
            </a:r>
            <a:endParaRPr lang="en-US" dirty="0"/>
          </a:p>
        </p:txBody>
      </p:sp>
      <p:sp>
        <p:nvSpPr>
          <p:cNvPr id="5" name="Rectangle 4"/>
          <p:cNvSpPr/>
          <p:nvPr/>
        </p:nvSpPr>
        <p:spPr>
          <a:xfrm>
            <a:off x="6705600" y="43434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 y="3733800"/>
            <a:ext cx="2895600" cy="21717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4419600"/>
            <a:ext cx="2971800" cy="210856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172200" y="3733800"/>
            <a:ext cx="2819400" cy="211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Eras</a:t>
            </a:r>
            <a:endParaRPr lang="en-US" dirty="0"/>
          </a:p>
        </p:txBody>
      </p:sp>
      <p:sp>
        <p:nvSpPr>
          <p:cNvPr id="3" name="Content Placeholder 2"/>
          <p:cNvSpPr>
            <a:spLocks noGrp="1"/>
          </p:cNvSpPr>
          <p:nvPr>
            <p:ph sz="quarter" idx="1"/>
          </p:nvPr>
        </p:nvSpPr>
        <p:spPr/>
        <p:txBody>
          <a:bodyPr/>
          <a:lstStyle/>
          <a:p>
            <a:r>
              <a:rPr lang="en-US" dirty="0" smtClean="0"/>
              <a:t>Dynastic Rule</a:t>
            </a:r>
          </a:p>
          <a:p>
            <a:r>
              <a:rPr lang="en-US" dirty="0" smtClean="0"/>
              <a:t>Resistance to Imperialism (19</a:t>
            </a:r>
            <a:r>
              <a:rPr lang="en-US" baseline="30000" dirty="0" smtClean="0"/>
              <a:t>th</a:t>
            </a:r>
            <a:r>
              <a:rPr lang="en-US" dirty="0" smtClean="0"/>
              <a:t> Century) </a:t>
            </a:r>
          </a:p>
          <a:p>
            <a:pPr lvl="1"/>
            <a:r>
              <a:rPr lang="en-US" dirty="0" smtClean="0"/>
              <a:t>Created a spirit of nationalism and suspicion of capitalist countries</a:t>
            </a:r>
          </a:p>
          <a:p>
            <a:r>
              <a:rPr lang="en-US" dirty="0" smtClean="0"/>
              <a:t>Maoism – Emphasizing the strength of the Peasant</a:t>
            </a:r>
          </a:p>
          <a:p>
            <a:pPr lvl="1"/>
            <a:r>
              <a:rPr lang="en-US" dirty="0" smtClean="0"/>
              <a:t>Collectivism; Struggle &amp; Activism;  Mass Line; Egalitarianism; Self-Reliance</a:t>
            </a:r>
          </a:p>
          <a:p>
            <a:r>
              <a:rPr lang="en-US" dirty="0" smtClean="0"/>
              <a:t>Deng Xiaoping Theory</a:t>
            </a:r>
          </a:p>
          <a:p>
            <a:pPr lvl="1"/>
            <a:r>
              <a:rPr lang="en-US" dirty="0" smtClean="0"/>
              <a:t>“It doesn’t matter whether a cat is white or black, as long as it catches mice.”</a:t>
            </a:r>
          </a:p>
          <a:p>
            <a:pPr lvl="1"/>
            <a:r>
              <a:rPr lang="en-US" dirty="0" smtClean="0"/>
              <a:t>Market Capitalism! No individual freedoms! No democracy!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Influences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4800" y="4419600"/>
            <a:ext cx="2286000" cy="1446550"/>
          </a:xfrm>
          <a:prstGeom prst="rect">
            <a:avLst/>
          </a:prstGeom>
          <a:noFill/>
        </p:spPr>
        <p:txBody>
          <a:bodyPr wrap="square" rtlCol="0">
            <a:spAutoFit/>
          </a:bodyPr>
          <a:lstStyle/>
          <a:p>
            <a:pPr algn="ctr"/>
            <a:r>
              <a:rPr lang="en-US" sz="4400" dirty="0" smtClean="0"/>
              <a:t>Dynastic </a:t>
            </a:r>
          </a:p>
          <a:p>
            <a:pPr algn="ctr"/>
            <a:r>
              <a:rPr lang="en-US" sz="4400" dirty="0" smtClean="0"/>
              <a:t>Cycles</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Historical Influences</a:t>
            </a:r>
            <a:endParaRPr lang="en-US" dirty="0"/>
          </a:p>
        </p:txBody>
      </p:sp>
      <p:sp>
        <p:nvSpPr>
          <p:cNvPr id="3" name="Content Placeholder 2"/>
          <p:cNvSpPr>
            <a:spLocks noGrp="1"/>
          </p:cNvSpPr>
          <p:nvPr>
            <p:ph sz="quarter" idx="1"/>
          </p:nvPr>
        </p:nvSpPr>
        <p:spPr/>
        <p:txBody>
          <a:bodyPr/>
          <a:lstStyle/>
          <a:p>
            <a:r>
              <a:rPr lang="en-US" dirty="0" smtClean="0"/>
              <a:t>Authoritarian Power </a:t>
            </a:r>
          </a:p>
          <a:p>
            <a:pPr lvl="1"/>
            <a:r>
              <a:rPr lang="en-US" dirty="0" smtClean="0"/>
              <a:t>The Chinese have always been subjects, not participants</a:t>
            </a:r>
          </a:p>
          <a:p>
            <a:r>
              <a:rPr lang="en-US" dirty="0" smtClean="0"/>
              <a:t>Confucianism</a:t>
            </a:r>
          </a:p>
          <a:p>
            <a:pPr lvl="1"/>
            <a:r>
              <a:rPr lang="en-US" dirty="0" smtClean="0"/>
              <a:t>Order &amp; harmony; submission to the emperor; emperor responsible to fulfill his duty properly</a:t>
            </a:r>
          </a:p>
          <a:p>
            <a:r>
              <a:rPr lang="en-US" dirty="0" smtClean="0"/>
              <a:t>Bureaucratic </a:t>
            </a:r>
            <a:r>
              <a:rPr lang="en-US" dirty="0" err="1" smtClean="0"/>
              <a:t>heirarchy</a:t>
            </a:r>
            <a:r>
              <a:rPr lang="en-US" dirty="0" smtClean="0"/>
              <a:t> based on scholarship</a:t>
            </a:r>
          </a:p>
          <a:p>
            <a:pPr lvl="1"/>
            <a:r>
              <a:rPr lang="en-US" dirty="0" smtClean="0"/>
              <a:t>On the basis of </a:t>
            </a:r>
            <a:r>
              <a:rPr lang="en-US" dirty="0" err="1" smtClean="0"/>
              <a:t>Confucianist</a:t>
            </a:r>
            <a:r>
              <a:rPr lang="en-US" dirty="0" smtClean="0"/>
              <a:t> examinations</a:t>
            </a:r>
          </a:p>
          <a:p>
            <a:r>
              <a:rPr lang="en-US" dirty="0" smtClean="0"/>
              <a:t>The  concept of Middle Kingdom” </a:t>
            </a:r>
          </a:p>
          <a:p>
            <a:pPr lvl="1"/>
            <a:r>
              <a:rPr lang="en-US" dirty="0" smtClean="0"/>
              <a:t>Outsiders viewed as barbarians.  </a:t>
            </a:r>
          </a:p>
          <a:p>
            <a:r>
              <a:rPr lang="en-US" dirty="0" smtClean="0"/>
              <a:t>20</a:t>
            </a:r>
            <a:r>
              <a:rPr lang="en-US" baseline="30000" dirty="0" smtClean="0"/>
              <a:t>th</a:t>
            </a:r>
            <a:r>
              <a:rPr lang="en-US" dirty="0" smtClean="0"/>
              <a:t> Century Communist ideology</a:t>
            </a:r>
          </a:p>
          <a:p>
            <a:pPr lvl="1"/>
            <a:r>
              <a:rPr lang="en-US" dirty="0" smtClean="0"/>
              <a:t>Maoism with its emphasis on egalitarianism.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“One of the century’s greatest economic miracles.”</a:t>
            </a:r>
          </a:p>
          <a:p>
            <a:endParaRPr lang="en-US" dirty="0" smtClean="0"/>
          </a:p>
          <a:p>
            <a:r>
              <a:rPr lang="en-US" dirty="0" smtClean="0"/>
              <a:t>“One of the biggest improvements in human welfare anywhere at any time.” </a:t>
            </a:r>
            <a:r>
              <a:rPr lang="en-US" i="1" dirty="0" smtClean="0"/>
              <a:t>(When China Wakes)</a:t>
            </a:r>
          </a:p>
          <a:p>
            <a:endParaRPr lang="en-US" i="1" dirty="0" smtClean="0"/>
          </a:p>
          <a:p>
            <a:r>
              <a:rPr lang="en-US" dirty="0" smtClean="0"/>
              <a:t>2nd largest economy in the world</a:t>
            </a:r>
          </a:p>
          <a:p>
            <a:endParaRPr lang="en-US" dirty="0" smtClean="0"/>
          </a:p>
          <a:p>
            <a:r>
              <a:rPr lang="en-US" dirty="0" smtClean="0"/>
              <a:t>Per capita income has increased 20x (rural) and 15x (urban) in the last 30 years</a:t>
            </a:r>
          </a:p>
          <a:p>
            <a:endParaRPr lang="en-US" dirty="0" smtClean="0"/>
          </a:p>
          <a:p>
            <a:r>
              <a:rPr lang="en-US" dirty="0" smtClean="0"/>
              <a:t>300 million people have been lifted from poverty.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p:txBody>
          <a:bodyPr>
            <a:normAutofit/>
          </a:bodyPr>
          <a:lstStyle/>
          <a:p>
            <a:r>
              <a:rPr lang="en-US" dirty="0" smtClean="0"/>
              <a:t>In 1949, the first order of business was reviving the devastated economy.</a:t>
            </a:r>
          </a:p>
          <a:p>
            <a:r>
              <a:rPr lang="en-US" dirty="0" smtClean="0"/>
              <a:t>Command economy – The state took over.</a:t>
            </a:r>
          </a:p>
          <a:p>
            <a:r>
              <a:rPr lang="en-US" dirty="0" smtClean="0"/>
              <a:t>Five –Year Plan</a:t>
            </a:r>
          </a:p>
          <a:p>
            <a:pPr lvl="1"/>
            <a:r>
              <a:rPr lang="en-US" dirty="0" smtClean="0"/>
              <a:t>Progress, but…</a:t>
            </a:r>
          </a:p>
          <a:p>
            <a:r>
              <a:rPr lang="en-US" dirty="0" smtClean="0"/>
              <a:t>Backyard Furnace</a:t>
            </a:r>
          </a:p>
          <a:p>
            <a:pPr lvl="1"/>
            <a:r>
              <a:rPr lang="en-US" dirty="0" smtClean="0"/>
              <a:t>Over 1 million                                                                                   furnaces were put                                                                              in villages so that                                                                            the peasants could                                                                             produce like the big                                                                       factories in the city.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648200" y="2743200"/>
            <a:ext cx="3429000" cy="3876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&amp; Development</a:t>
            </a:r>
            <a:endParaRPr lang="en-US" dirty="0"/>
          </a:p>
        </p:txBody>
      </p:sp>
      <p:sp>
        <p:nvSpPr>
          <p:cNvPr id="3" name="Content Placeholder 2"/>
          <p:cNvSpPr>
            <a:spLocks noGrp="1"/>
          </p:cNvSpPr>
          <p:nvPr>
            <p:ph sz="quarter" idx="1"/>
          </p:nvPr>
        </p:nvSpPr>
        <p:spPr/>
        <p:txBody>
          <a:bodyPr/>
          <a:lstStyle/>
          <a:p>
            <a:r>
              <a:rPr lang="en-US" dirty="0" smtClean="0"/>
              <a:t>The results…not so good</a:t>
            </a:r>
          </a:p>
          <a:p>
            <a:pPr lvl="1"/>
            <a:r>
              <a:rPr lang="en-US" dirty="0" smtClean="0"/>
              <a:t>Wasted resources</a:t>
            </a:r>
          </a:p>
          <a:p>
            <a:pPr lvl="1"/>
            <a:r>
              <a:rPr lang="en-US" dirty="0" smtClean="0"/>
              <a:t>Inefficiency</a:t>
            </a:r>
          </a:p>
          <a:p>
            <a:pPr lvl="1"/>
            <a:r>
              <a:rPr lang="en-US" dirty="0" smtClean="0"/>
              <a:t>Poor management</a:t>
            </a:r>
          </a:p>
          <a:p>
            <a:pPr lvl="1"/>
            <a:r>
              <a:rPr lang="en-US" dirty="0" smtClean="0"/>
              <a:t>30-40 million died in famine</a:t>
            </a:r>
          </a:p>
          <a:p>
            <a:pPr lvl="1">
              <a:buNone/>
            </a:pPr>
            <a:endParaRPr lang="en-US" dirty="0" smtClean="0"/>
          </a:p>
          <a:p>
            <a:r>
              <a:rPr lang="en-US" dirty="0" smtClean="0"/>
              <a:t>However, under Mao…</a:t>
            </a:r>
          </a:p>
          <a:p>
            <a:pPr lvl="1"/>
            <a:r>
              <a:rPr lang="en-US" dirty="0" smtClean="0"/>
              <a:t>Industrialization</a:t>
            </a:r>
          </a:p>
          <a:p>
            <a:pPr lvl="1"/>
            <a:r>
              <a:rPr lang="en-US" dirty="0" smtClean="0"/>
              <a:t>Better health</a:t>
            </a:r>
          </a:p>
          <a:p>
            <a:pPr lvl="1"/>
            <a:r>
              <a:rPr lang="en-US" dirty="0" smtClean="0"/>
              <a:t>Increased literacy</a:t>
            </a:r>
          </a:p>
          <a:p>
            <a:pPr lvl="1"/>
            <a:endParaRPr lang="en-US" dirty="0"/>
          </a:p>
        </p:txBody>
      </p:sp>
      <p:sp>
        <p:nvSpPr>
          <p:cNvPr id="4" name="Rectangle 3"/>
          <p:cNvSpPr/>
          <p:nvPr/>
        </p:nvSpPr>
        <p:spPr>
          <a:xfrm>
            <a:off x="6629400" y="2971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5181600" y="3429000"/>
            <a:ext cx="3086100" cy="3135086"/>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800600" y="1066800"/>
            <a:ext cx="3848100"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alligraphy">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Dragon">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722</TotalTime>
  <Words>1383</Words>
  <Application>Microsoft Office PowerPoint</Application>
  <PresentationFormat>On-screen Show (4:3)</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Origin</vt:lpstr>
      <vt:lpstr>The Peoples Republic of China</vt:lpstr>
      <vt:lpstr>Geography</vt:lpstr>
      <vt:lpstr>Geography</vt:lpstr>
      <vt:lpstr>Historical Eras</vt:lpstr>
      <vt:lpstr>Historical Influences</vt:lpstr>
      <vt:lpstr>Historical Influences</vt:lpstr>
      <vt:lpstr>Political Economy &amp; Development</vt:lpstr>
      <vt:lpstr>Political Economy &amp; Development</vt:lpstr>
      <vt:lpstr>Political Economy &amp; Development</vt:lpstr>
      <vt:lpstr>Political Economy &amp; Development</vt:lpstr>
      <vt:lpstr>Political Economy &amp; Development</vt:lpstr>
      <vt:lpstr>Political Economy &amp; Development</vt:lpstr>
      <vt:lpstr>Political Economy &amp; Development</vt:lpstr>
      <vt:lpstr>Economic Problems</vt:lpstr>
      <vt:lpstr>Communist Party Structure</vt:lpstr>
      <vt:lpstr>China in Numbers (2008 Data)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Peoples Republic of China</dc:title>
  <dc:creator>Owner</dc:creator>
  <cp:lastModifiedBy>Jonatas Cavani</cp:lastModifiedBy>
  <cp:revision>51</cp:revision>
  <dcterms:created xsi:type="dcterms:W3CDTF">2009-11-02T21:24:06Z</dcterms:created>
  <dcterms:modified xsi:type="dcterms:W3CDTF">2011-03-09T04:31:56Z</dcterms:modified>
</cp:coreProperties>
</file>